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12eb7f451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12eb7f451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2eb7f451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2eb7f451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12eb7f451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12eb7f451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12eb7f451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12eb7f451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12eb7f451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12eb7f451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12eb7f451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12eb7f451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12eb7f451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12eb7f451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12eb7f45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12eb7f451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2eb7f45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12eb7f45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2eb7f45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2eb7f451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2eb7f45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2eb7f45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effects; pay attention to the scale values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2eb7f45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2eb7f45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2eb7f45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12eb7f45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2eb7f451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2eb7f451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2eb7f451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2eb7f451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12eb7f451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12eb7f451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Funnel Wall Variability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Limeng Jiang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=40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00" y="1468568"/>
            <a:ext cx="5751000" cy="28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00" y="4204622"/>
            <a:ext cx="2955125" cy="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450" y="4166972"/>
            <a:ext cx="3067725" cy="82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700" y="1588493"/>
            <a:ext cx="2989925" cy="262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7095" y="4185800"/>
            <a:ext cx="2458530" cy="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=160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254075"/>
            <a:ext cx="5718900" cy="29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50" y="1363013"/>
            <a:ext cx="3066050" cy="27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47" y="4173350"/>
            <a:ext cx="2964275" cy="7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0925" y="4119577"/>
            <a:ext cx="3066050" cy="80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552" y="4100500"/>
            <a:ext cx="2622673" cy="8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=160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5" y="1307850"/>
            <a:ext cx="5709900" cy="2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72" y="4155000"/>
            <a:ext cx="3182025" cy="8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500" y="4159771"/>
            <a:ext cx="3182025" cy="83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2375" y="1479750"/>
            <a:ext cx="3006825" cy="250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525" y="4060025"/>
            <a:ext cx="2442475" cy="8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γ=4/3, MAD</a:t>
            </a:r>
            <a:r>
              <a:rPr lang="en" sz="2761"/>
              <a:t> </a:t>
            </a:r>
            <a:endParaRPr sz="276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2441600" y="581725"/>
            <a:ext cx="6702399" cy="20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600" y="2625144"/>
            <a:ext cx="6702400" cy="209735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1178600" y="1186513"/>
            <a:ext cx="1263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γ=4/3, SANE</a:t>
            </a:r>
            <a:r>
              <a:rPr lang="en" sz="2761"/>
              <a:t> 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61"/>
              <a:t> </a:t>
            </a:r>
            <a:endParaRPr sz="276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"/>
          <p:cNvSpPr txBox="1"/>
          <p:nvPr/>
        </p:nvSpPr>
        <p:spPr>
          <a:xfrm>
            <a:off x="1178600" y="1186513"/>
            <a:ext cx="1263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600" y="3027864"/>
            <a:ext cx="6702400" cy="211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600" y="803108"/>
            <a:ext cx="6702399" cy="222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γ &amp; Any R</a:t>
            </a:r>
            <a:r>
              <a:rPr lang="en"/>
              <a:t>high</a:t>
            </a:r>
            <a:r>
              <a:rPr lang="en" sz="3000"/>
              <a:t>, P</a:t>
            </a:r>
            <a:r>
              <a:rPr lang="en" sz="2600"/>
              <a:t>g</a:t>
            </a:r>
            <a:endParaRPr sz="2000"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25" y="914100"/>
            <a:ext cx="4559500" cy="20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191350" y="1714500"/>
            <a:ext cx="849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425" y="914100"/>
            <a:ext cx="2264273" cy="20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25" y="2985075"/>
            <a:ext cx="4474369" cy="21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5300" y="2985075"/>
            <a:ext cx="2373099" cy="21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γ &amp; Any R</a:t>
            </a:r>
            <a:r>
              <a:rPr lang="en"/>
              <a:t>high</a:t>
            </a:r>
            <a:r>
              <a:rPr lang="en" sz="3000"/>
              <a:t>, B²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50" y="841925"/>
            <a:ext cx="4567746" cy="2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191350" y="1714500"/>
            <a:ext cx="849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699" y="841925"/>
            <a:ext cx="2357466" cy="2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50" y="2965925"/>
            <a:ext cx="4535638" cy="21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6600" y="2965925"/>
            <a:ext cx="2416939" cy="21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67" name="Google Shape;267;p28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MAD has a much “wider” beta=1 surface …</a:t>
            </a:r>
            <a:endParaRPr sz="16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Strong magnetic fields cumulate in the funnel and push out …</a:t>
            </a:r>
            <a:endParaRPr sz="14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really the picture CK has in mind, but actually makes sense</a:t>
            </a:r>
            <a:endParaRPr sz="140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Multiple layers of structures seen in MAD</a:t>
            </a:r>
            <a:endParaRPr sz="16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Are they physical or numerical artifacts?</a:t>
            </a:r>
            <a:endParaRPr sz="14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are they?  Are they related to field lines “attached” to the event horizon vs. to the disk?  Is one “Alfven wave” propagation along field lines and the other precession?</a:t>
            </a:r>
            <a:endParaRPr sz="140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Similar layers can be identified in SANE</a:t>
            </a:r>
            <a:endParaRPr sz="16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But they are much weaker</a:t>
            </a:r>
            <a:endParaRPr sz="140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var(Te_funnel) &gt;&gt; var(Te_disk)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TO-DOs</a:t>
            </a:r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Optimize python code to reduce memory usage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Optimize python code to reduce I/O (and hence improve speed)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Implement 3hr module index routine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BD659D-C13D-732F-5DB4-015EB0FE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CA962-D31D-DFEF-D991-0E7BD878F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9433" y="1567550"/>
            <a:ext cx="3403200" cy="291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Accretion flows (disks) can be thin or thick, depending on the radiative efficiency</a:t>
            </a:r>
          </a:p>
          <a:p>
            <a:r>
              <a:rPr lang="en-US" dirty="0"/>
              <a:t>Jets may be formed by accretion flow’s ejections and the spin of the black hole</a:t>
            </a:r>
          </a:p>
          <a:p>
            <a:r>
              <a:rPr lang="en-US" dirty="0"/>
              <a:t>Assumption made: the dynamics of the accreting plasma can be recovered by treating the flow as a single, thermal fluid; they therefore track only the internal energy (or temperature) of the bulk plasma.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7D704-0AD1-731E-8D5E-AACB9AD08F2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30336-1E73-9901-CC33-7887DDDA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74" y="1604486"/>
            <a:ext cx="4474403" cy="28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Goals/Questions to be Addressed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3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Does the funnel (jet) contribute to variability (in Te)?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YES…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How variable are the different quantities in the funnel?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What are the physical mechanisms that causes these variabilities?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Can we model these mechanisms and make prediction about variabilities based on other parameters like spins and MAD vs SANE?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NO…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Why?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In what regimes is this valid?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Can we predict extra variability (caused by the funnel) in different regimes?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43900" y="623375"/>
            <a:ext cx="70389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γ=4/3</a:t>
            </a:r>
            <a:endParaRPr sz="3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→ Te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Pink contour is β=1 surface  (i.e. where P</a:t>
            </a:r>
            <a:r>
              <a:rPr lang="en" sz="1200">
                <a:solidFill>
                  <a:schemeClr val="dk1"/>
                </a:solidFill>
              </a:rPr>
              <a:t>gas</a:t>
            </a:r>
            <a:r>
              <a:rPr lang="en">
                <a:solidFill>
                  <a:schemeClr val="dk1"/>
                </a:solidFill>
              </a:rPr>
              <a:t>=P</a:t>
            </a:r>
            <a:r>
              <a:rPr lang="en" sz="1200">
                <a:solidFill>
                  <a:schemeClr val="dk1"/>
                </a:solidFill>
              </a:rPr>
              <a:t>mag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" y="1037050"/>
            <a:ext cx="5768717" cy="306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468" y="1037050"/>
            <a:ext cx="3375282" cy="306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50" y="4106450"/>
            <a:ext cx="3165435" cy="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449" y="4106450"/>
            <a:ext cx="3165425" cy="79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0648" y="4028900"/>
            <a:ext cx="2523349" cy="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" y="1458350"/>
            <a:ext cx="5900747" cy="293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023" y="1458352"/>
            <a:ext cx="3243252" cy="293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25" y="4389346"/>
            <a:ext cx="2795600" cy="7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1713" y="4302125"/>
            <a:ext cx="3092725" cy="8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0566" y="4243025"/>
            <a:ext cx="2440147" cy="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82200" y="462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625"/>
            <a:ext cx="5629950" cy="28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213" y="4180175"/>
            <a:ext cx="3298480" cy="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8" y="4180173"/>
            <a:ext cx="3372580" cy="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375" y="1514500"/>
            <a:ext cx="2959411" cy="26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3375" y="4206425"/>
            <a:ext cx="2460625" cy="8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5" y="1307850"/>
            <a:ext cx="5954825" cy="30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39" y="4213025"/>
            <a:ext cx="2866211" cy="7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250" y="4203072"/>
            <a:ext cx="2929625" cy="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600" y="1429341"/>
            <a:ext cx="2998500" cy="265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658" y="4081575"/>
            <a:ext cx="2441519" cy="8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=40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254075"/>
            <a:ext cx="5718900" cy="29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50" y="1363013"/>
            <a:ext cx="3066050" cy="27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On-screen Show (16:9)</PresentationFormat>
  <Paragraphs>86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Montserrat</vt:lpstr>
      <vt:lpstr>Lato</vt:lpstr>
      <vt:lpstr>Arial</vt:lpstr>
      <vt:lpstr>Focus</vt:lpstr>
      <vt:lpstr>On Funnel Wall Variability</vt:lpstr>
      <vt:lpstr>Basics</vt:lpstr>
      <vt:lpstr>Goals/Questions to be Addressed</vt:lpstr>
      <vt:lpstr>γ=4/3  → Te</vt:lpstr>
      <vt:lpstr>MAD, Rhigh=1</vt:lpstr>
      <vt:lpstr>SANE, Rhigh=1</vt:lpstr>
      <vt:lpstr>MAD, Rhigh=10</vt:lpstr>
      <vt:lpstr>SANE, Rhigh=10</vt:lpstr>
      <vt:lpstr>MAD, Rhigh=40</vt:lpstr>
      <vt:lpstr>SANE, Rhigh=40</vt:lpstr>
      <vt:lpstr>MAD, Rhigh=160</vt:lpstr>
      <vt:lpstr>SANE, Rhigh=160</vt:lpstr>
      <vt:lpstr>γ=4/3, MAD  </vt:lpstr>
      <vt:lpstr>γ=4/3, SANE </vt:lpstr>
      <vt:lpstr>Any γ &amp; Any Rhigh, Pg</vt:lpstr>
      <vt:lpstr>Any γ &amp; Any Rhigh, B²</vt:lpstr>
      <vt:lpstr>Observations</vt:lpstr>
      <vt:lpstr>TO-DOs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Funnel Wall Variability</dc:title>
  <cp:lastModifiedBy>Office</cp:lastModifiedBy>
  <cp:revision>1</cp:revision>
  <dcterms:modified xsi:type="dcterms:W3CDTF">2023-12-17T04:48:30Z</dcterms:modified>
</cp:coreProperties>
</file>